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00" r:id="rId2"/>
    <p:sldId id="259" r:id="rId3"/>
    <p:sldId id="258" r:id="rId4"/>
    <p:sldId id="277" r:id="rId5"/>
    <p:sldId id="299" r:id="rId6"/>
    <p:sldId id="298" r:id="rId7"/>
    <p:sldId id="297" r:id="rId8"/>
    <p:sldId id="296" r:id="rId9"/>
    <p:sldId id="276" r:id="rId10"/>
    <p:sldId id="283" r:id="rId11"/>
    <p:sldId id="265" r:id="rId12"/>
    <p:sldId id="282" r:id="rId13"/>
    <p:sldId id="284" r:id="rId14"/>
    <p:sldId id="295" r:id="rId15"/>
    <p:sldId id="294" r:id="rId16"/>
    <p:sldId id="267" r:id="rId17"/>
    <p:sldId id="280" r:id="rId18"/>
    <p:sldId id="271" r:id="rId19"/>
    <p:sldId id="290" r:id="rId20"/>
    <p:sldId id="289" r:id="rId21"/>
    <p:sldId id="288" r:id="rId22"/>
    <p:sldId id="293" r:id="rId23"/>
    <p:sldId id="272" r:id="rId24"/>
    <p:sldId id="291" r:id="rId25"/>
    <p:sldId id="292" r:id="rId26"/>
    <p:sldId id="261" r:id="rId27"/>
    <p:sldId id="274" r:id="rId28"/>
    <p:sldId id="275" r:id="rId29"/>
    <p:sldId id="281" r:id="rId30"/>
    <p:sldId id="285" r:id="rId31"/>
    <p:sldId id="279" r:id="rId32"/>
    <p:sldId id="286" r:id="rId33"/>
    <p:sldId id="287" r:id="rId3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978FE-F714-4F52-99AA-A45E39A25447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9E78D-B426-43A1-9678-EE5B0CF03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9E78D-B426-43A1-9678-EE5B0CF0342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884F3-31E6-4B6F-8E3B-6DF4F03D3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321B8-D98A-4919-8D7E-6E5555FA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DD51B-1FEF-4C70-86B4-0268AD25B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22EB8-B577-4FBE-9517-42674B0C0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A431B-28E8-4312-ABD1-E09EDC198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A426D-47FB-44BE-82C1-E80C0D4AA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A8E8-6CEC-4C43-900A-02DC70FEC6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3E557-961F-41F7-ABF6-35C18C4AF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5CEE4-0B3D-420D-8E8D-61CF9F97D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E27E-3CE8-4263-94D3-733A6A8C7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A791F-1566-4681-9103-20064BF28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25D30-A579-40D1-BFC5-9954A6D42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D133C00-9F64-4F33-826F-17224C265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534400" cy="5638800"/>
          </a:xfrm>
        </p:spPr>
        <p:txBody>
          <a:bodyPr/>
          <a:lstStyle/>
          <a:p>
            <a:r>
              <a:rPr lang="en-US" b="1" smtClean="0"/>
              <a:t>Cards retrieved from : http</a:t>
            </a:r>
            <a:r>
              <a:rPr lang="en-US" b="1" dirty="0" smtClean="0"/>
              <a:t>://local.brookings.k12.sd.us/biology/teacherlinks/photosynactivities.htm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305800" cy="2667000"/>
          </a:xfrm>
        </p:spPr>
        <p:txBody>
          <a:bodyPr/>
          <a:lstStyle/>
          <a:p>
            <a:pPr eaLnBrk="1" hangingPunct="1"/>
            <a:r>
              <a:rPr lang="en-US" sz="20000" b="1" smtClean="0"/>
              <a:t>ETC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6553200" y="3581400"/>
            <a:ext cx="2133600" cy="236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loud Callout 9"/>
          <p:cNvSpPr/>
          <p:nvPr/>
        </p:nvSpPr>
        <p:spPr>
          <a:xfrm>
            <a:off x="3505200" y="35814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381000" y="37338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533400" y="5334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loud Callout 6"/>
          <p:cNvSpPr/>
          <p:nvPr/>
        </p:nvSpPr>
        <p:spPr>
          <a:xfrm>
            <a:off x="3505200" y="304800"/>
            <a:ext cx="2362200" cy="236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324600" y="381000"/>
            <a:ext cx="21336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4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76600"/>
            <a:ext cx="2514600" cy="2667000"/>
          </a:xfrm>
        </p:spPr>
        <p:txBody>
          <a:bodyPr/>
          <a:lstStyle/>
          <a:p>
            <a:pPr algn="l" eaLnBrk="1" hangingPunct="1"/>
            <a:r>
              <a:rPr lang="en-US" sz="9000" b="1" smtClean="0">
                <a:latin typeface="Comic Sans MS" pitchFamily="66" charset="0"/>
              </a:rPr>
              <a:t>CO</a:t>
            </a:r>
            <a:r>
              <a:rPr lang="en-US" sz="9000" b="1" baseline="-25000" smtClean="0">
                <a:latin typeface="Comic Sans MS" pitchFamily="66" charset="0"/>
              </a:rPr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3581400" y="533400"/>
            <a:ext cx="25908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0" b="1" kern="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CO</a:t>
            </a:r>
            <a:r>
              <a:rPr lang="en-US" sz="9000" b="1" kern="0" baseline="-2500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</a:p>
        </p:txBody>
      </p:sp>
      <p:sp>
        <p:nvSpPr>
          <p:cNvPr id="14346" name="Rectangle 3"/>
          <p:cNvSpPr>
            <a:spLocks noChangeArrowheads="1"/>
          </p:cNvSpPr>
          <p:nvPr/>
        </p:nvSpPr>
        <p:spPr bwMode="auto">
          <a:xfrm>
            <a:off x="6324600" y="609600"/>
            <a:ext cx="23431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33400" y="9144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381000" y="41148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477000" y="38862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6553200" y="3581400"/>
            <a:ext cx="2133600" cy="236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loud Callout 9"/>
          <p:cNvSpPr/>
          <p:nvPr/>
        </p:nvSpPr>
        <p:spPr>
          <a:xfrm>
            <a:off x="3505200" y="35814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381000" y="37338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533400" y="5334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loud Callout 6"/>
          <p:cNvSpPr/>
          <p:nvPr/>
        </p:nvSpPr>
        <p:spPr>
          <a:xfrm>
            <a:off x="3505200" y="304800"/>
            <a:ext cx="2362200" cy="236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324600" y="381000"/>
            <a:ext cx="21336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68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76600"/>
            <a:ext cx="2514600" cy="2667000"/>
          </a:xfrm>
        </p:spPr>
        <p:txBody>
          <a:bodyPr/>
          <a:lstStyle/>
          <a:p>
            <a:pPr algn="l" eaLnBrk="1" hangingPunct="1"/>
            <a:r>
              <a:rPr lang="en-US" sz="9000" b="1" smtClean="0">
                <a:latin typeface="Comic Sans MS" pitchFamily="66" charset="0"/>
              </a:rPr>
              <a:t>CO</a:t>
            </a:r>
            <a:r>
              <a:rPr lang="en-US" sz="9000" b="1" baseline="-25000" smtClean="0">
                <a:latin typeface="Comic Sans MS" pitchFamily="66" charset="0"/>
              </a:rPr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3581400" y="533400"/>
            <a:ext cx="25908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0" b="1" kern="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CO</a:t>
            </a:r>
            <a:r>
              <a:rPr lang="en-US" sz="9000" b="1" kern="0" baseline="-2500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</a:p>
        </p:txBody>
      </p:sp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6324600" y="609600"/>
            <a:ext cx="23431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33400" y="9144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381000" y="41148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6477000" y="38862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6553200" y="3581400"/>
            <a:ext cx="2133600" cy="236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loud Callout 9"/>
          <p:cNvSpPr/>
          <p:nvPr/>
        </p:nvSpPr>
        <p:spPr>
          <a:xfrm>
            <a:off x="3505200" y="35814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loud Callout 8"/>
          <p:cNvSpPr/>
          <p:nvPr/>
        </p:nvSpPr>
        <p:spPr>
          <a:xfrm>
            <a:off x="381000" y="37338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533400" y="533400"/>
            <a:ext cx="2209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loud Callout 6"/>
          <p:cNvSpPr/>
          <p:nvPr/>
        </p:nvSpPr>
        <p:spPr>
          <a:xfrm>
            <a:off x="3505200" y="304800"/>
            <a:ext cx="2362200" cy="236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324600" y="381000"/>
            <a:ext cx="21336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76600"/>
            <a:ext cx="2514600" cy="2667000"/>
          </a:xfrm>
        </p:spPr>
        <p:txBody>
          <a:bodyPr/>
          <a:lstStyle/>
          <a:p>
            <a:pPr algn="l" eaLnBrk="1" hangingPunct="1"/>
            <a:r>
              <a:rPr lang="en-US" sz="9000" b="1" smtClean="0">
                <a:latin typeface="Comic Sans MS" pitchFamily="66" charset="0"/>
              </a:rPr>
              <a:t>CO</a:t>
            </a:r>
            <a:r>
              <a:rPr lang="en-US" sz="9000" b="1" baseline="-25000" smtClean="0">
                <a:latin typeface="Comic Sans MS" pitchFamily="66" charset="0"/>
              </a:rPr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3581400" y="533400"/>
            <a:ext cx="25908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0" b="1" kern="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CO</a:t>
            </a:r>
            <a:r>
              <a:rPr lang="en-US" sz="9000" b="1" kern="0" baseline="-25000" dirty="0">
                <a:solidFill>
                  <a:srgbClr val="00000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</a:p>
        </p:txBody>
      </p:sp>
      <p:sp>
        <p:nvSpPr>
          <p:cNvPr id="16394" name="Rectangle 3"/>
          <p:cNvSpPr>
            <a:spLocks noChangeArrowheads="1"/>
          </p:cNvSpPr>
          <p:nvPr/>
        </p:nvSpPr>
        <p:spPr bwMode="auto">
          <a:xfrm>
            <a:off x="6324600" y="609600"/>
            <a:ext cx="23431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533400" y="9144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81000" y="41148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77000" y="3886200"/>
            <a:ext cx="22891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CO</a:t>
            </a:r>
            <a:r>
              <a:rPr lang="en-US" sz="9000" b="1" baseline="-25000">
                <a:latin typeface="Comic Sans MS" pitchFamily="66" charset="0"/>
              </a:rPr>
              <a:t>2</a:t>
            </a:r>
            <a:endParaRPr lang="en-US" sz="9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5334000"/>
          </a:xfrm>
        </p:spPr>
        <p:txBody>
          <a:bodyPr/>
          <a:lstStyle/>
          <a:p>
            <a:pPr eaLnBrk="1" hangingPunct="1"/>
            <a:r>
              <a:rPr lang="en-US" sz="17500" b="1" smtClean="0"/>
              <a:t>WATER</a:t>
            </a:r>
            <a:br>
              <a:rPr lang="en-US" sz="17500" b="1" smtClean="0"/>
            </a:br>
            <a:r>
              <a:rPr lang="en-US" sz="14600" b="1" smtClean="0"/>
              <a:t>(H</a:t>
            </a:r>
            <a:r>
              <a:rPr lang="en-US" sz="14600" b="1" baseline="-25000" smtClean="0"/>
              <a:t>2</a:t>
            </a:r>
            <a:r>
              <a:rPr lang="en-US" sz="14600" b="1" smtClean="0"/>
              <a:t>O)</a:t>
            </a:r>
            <a:endParaRPr lang="en-US" sz="17500" b="1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Group 2"/>
          <p:cNvGraphicFramePr>
            <a:graphicFrameLocks noGrp="1"/>
          </p:cNvGraphicFramePr>
          <p:nvPr>
            <p:ph type="tbl" idx="1"/>
          </p:nvPr>
        </p:nvGraphicFramePr>
        <p:xfrm>
          <a:off x="228600" y="457200"/>
          <a:ext cx="8610600" cy="5638801"/>
        </p:xfrm>
        <a:graphic>
          <a:graphicData uri="http://schemas.openxmlformats.org/drawingml/2006/table">
            <a:tbl>
              <a:tblPr/>
              <a:tblGrid>
                <a:gridCol w="2870200"/>
                <a:gridCol w="2873375"/>
                <a:gridCol w="2867025"/>
              </a:tblGrid>
              <a:tr h="187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</a:t>
                      </a:r>
                      <a:r>
                        <a:rPr kumimoji="0" lang="en-US" sz="9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8686800" cy="2286000"/>
          </a:xfrm>
        </p:spPr>
        <p:txBody>
          <a:bodyPr/>
          <a:lstStyle/>
          <a:p>
            <a:pPr eaLnBrk="1" hangingPunct="1"/>
            <a:r>
              <a:rPr lang="en-US" sz="17500" smtClean="0"/>
              <a:t>NADP </a:t>
            </a:r>
            <a:r>
              <a:rPr lang="en-US" sz="17500" baseline="30000" smtClean="0"/>
              <a:t>+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2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2200" y="35814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2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2200" y="35814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  <a:ea typeface="+mj-ea"/>
                <a:cs typeface="+mj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4572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2800" y="38100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2200" y="3581400"/>
            <a:ext cx="2762250" cy="278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500" kern="0" dirty="0">
                <a:solidFill>
                  <a:srgbClr val="000000"/>
                </a:solidFill>
                <a:latin typeface="Arial Rounded MT Bold"/>
              </a:rPr>
              <a:t>H</a:t>
            </a:r>
            <a:r>
              <a:rPr lang="en-US" sz="17500" kern="0" baseline="30000" dirty="0">
                <a:solidFill>
                  <a:srgbClr val="000000"/>
                </a:solidFill>
                <a:latin typeface="Arial Rounded MT Bold"/>
              </a:rPr>
              <a:t>+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4200"/>
            <a:ext cx="8229600" cy="2590800"/>
          </a:xfrm>
        </p:spPr>
        <p:txBody>
          <a:bodyPr/>
          <a:lstStyle/>
          <a:p>
            <a:pPr eaLnBrk="1" hangingPunct="1"/>
            <a:r>
              <a:rPr lang="en-US" sz="17500" b="1" smtClean="0"/>
              <a:t>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95600"/>
            <a:ext cx="8229600" cy="1143000"/>
          </a:xfrm>
        </p:spPr>
        <p:txBody>
          <a:bodyPr/>
          <a:lstStyle/>
          <a:p>
            <a:pPr eaLnBrk="1" hangingPunct="1"/>
            <a:r>
              <a:rPr lang="en-US" sz="8000" b="1" smtClean="0"/>
              <a:t>PHOTOSYSTEM I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95600"/>
            <a:ext cx="8229600" cy="1143000"/>
          </a:xfrm>
        </p:spPr>
        <p:txBody>
          <a:bodyPr/>
          <a:lstStyle/>
          <a:p>
            <a:pPr eaLnBrk="1" hangingPunct="1"/>
            <a:r>
              <a:rPr lang="en-US" sz="8000" b="1" smtClean="0"/>
              <a:t>PHOTOSYSTEM II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447800"/>
            <a:ext cx="8229600" cy="3886200"/>
          </a:xfrm>
        </p:spPr>
        <p:txBody>
          <a:bodyPr/>
          <a:lstStyle/>
          <a:p>
            <a:pPr eaLnBrk="1" hangingPunct="1"/>
            <a:r>
              <a:rPr lang="en-US" sz="9600" b="1" smtClean="0"/>
              <a:t>CALVIN </a:t>
            </a:r>
            <a:br>
              <a:rPr lang="en-US" sz="9600" b="1" smtClean="0"/>
            </a:br>
            <a:r>
              <a:rPr lang="en-US" sz="9600" b="1" smtClean="0"/>
              <a:t>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03238"/>
            <a:ext cx="8686800" cy="5440362"/>
          </a:xfrm>
        </p:spPr>
        <p:txBody>
          <a:bodyPr/>
          <a:lstStyle/>
          <a:p>
            <a:pPr eaLnBrk="1" hangingPunct="1"/>
            <a:r>
              <a:rPr lang="en-US" sz="12000" b="1" smtClean="0"/>
              <a:t>ATP</a:t>
            </a:r>
            <a:br>
              <a:rPr lang="en-US" sz="12000" b="1" smtClean="0"/>
            </a:br>
            <a:r>
              <a:rPr lang="en-US" sz="12000" b="1" smtClean="0"/>
              <a:t>SYNTHASE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90600"/>
            <a:ext cx="8229600" cy="2667000"/>
          </a:xfrm>
        </p:spPr>
        <p:txBody>
          <a:bodyPr/>
          <a:lstStyle/>
          <a:p>
            <a:pPr eaLnBrk="1" hangingPunct="1"/>
            <a:r>
              <a:rPr lang="en-US" sz="16600" b="1" smtClean="0"/>
              <a:t>SUN</a:t>
            </a:r>
          </a:p>
        </p:txBody>
      </p:sp>
      <p:pic>
        <p:nvPicPr>
          <p:cNvPr id="30723" name="Picture 13" descr="sunwithglasse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429000"/>
            <a:ext cx="29083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7315200" y="43434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47" name="Text Box 7"/>
          <p:cNvSpPr txBox="1">
            <a:spLocks noChangeArrowheads="1"/>
          </p:cNvSpPr>
          <p:nvPr/>
        </p:nvSpPr>
        <p:spPr bwMode="auto">
          <a:xfrm>
            <a:off x="0" y="41910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48" name="Text Box 9"/>
          <p:cNvSpPr txBox="1">
            <a:spLocks noChangeArrowheads="1"/>
          </p:cNvSpPr>
          <p:nvPr/>
        </p:nvSpPr>
        <p:spPr bwMode="auto">
          <a:xfrm>
            <a:off x="4419600" y="43434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49" name="Oval 8"/>
          <p:cNvSpPr>
            <a:spLocks noChangeArrowheads="1"/>
          </p:cNvSpPr>
          <p:nvPr/>
        </p:nvSpPr>
        <p:spPr bwMode="auto">
          <a:xfrm>
            <a:off x="228600" y="41148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10"/>
          <p:cNvSpPr>
            <a:spLocks noChangeArrowheads="1"/>
          </p:cNvSpPr>
          <p:nvPr/>
        </p:nvSpPr>
        <p:spPr bwMode="auto">
          <a:xfrm>
            <a:off x="3200400" y="4267200"/>
            <a:ext cx="1371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51" name="Rectangle 11"/>
          <p:cNvSpPr>
            <a:spLocks noChangeArrowheads="1"/>
          </p:cNvSpPr>
          <p:nvPr/>
        </p:nvSpPr>
        <p:spPr bwMode="auto">
          <a:xfrm>
            <a:off x="6172200" y="4267200"/>
            <a:ext cx="10969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52" name="Rectangle 12"/>
          <p:cNvSpPr>
            <a:spLocks noChangeArrowheads="1"/>
          </p:cNvSpPr>
          <p:nvPr/>
        </p:nvSpPr>
        <p:spPr bwMode="auto">
          <a:xfrm>
            <a:off x="1905000" y="4267200"/>
            <a:ext cx="10969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C</a:t>
            </a:r>
          </a:p>
        </p:txBody>
      </p:sp>
      <p:sp>
        <p:nvSpPr>
          <p:cNvPr id="31753" name="Oval 8"/>
          <p:cNvSpPr>
            <a:spLocks noChangeArrowheads="1"/>
          </p:cNvSpPr>
          <p:nvPr/>
        </p:nvSpPr>
        <p:spPr bwMode="auto">
          <a:xfrm>
            <a:off x="1676400" y="41148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Oval 8"/>
          <p:cNvSpPr>
            <a:spLocks noChangeArrowheads="1"/>
          </p:cNvSpPr>
          <p:nvPr/>
        </p:nvSpPr>
        <p:spPr bwMode="auto">
          <a:xfrm>
            <a:off x="3124200" y="41910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Oval 8"/>
          <p:cNvSpPr>
            <a:spLocks noChangeArrowheads="1"/>
          </p:cNvSpPr>
          <p:nvPr/>
        </p:nvSpPr>
        <p:spPr bwMode="auto">
          <a:xfrm>
            <a:off x="4572000" y="41910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Oval 8"/>
          <p:cNvSpPr>
            <a:spLocks noChangeArrowheads="1"/>
          </p:cNvSpPr>
          <p:nvPr/>
        </p:nvSpPr>
        <p:spPr bwMode="auto">
          <a:xfrm>
            <a:off x="6019800" y="41910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Oval 8"/>
          <p:cNvSpPr>
            <a:spLocks noChangeArrowheads="1"/>
          </p:cNvSpPr>
          <p:nvPr/>
        </p:nvSpPr>
        <p:spPr bwMode="auto">
          <a:xfrm>
            <a:off x="7467600" y="4267200"/>
            <a:ext cx="14478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8"/>
          <p:cNvSpPr>
            <a:spLocks noChangeArrowheads="1"/>
          </p:cNvSpPr>
          <p:nvPr/>
        </p:nvSpPr>
        <p:spPr bwMode="auto">
          <a:xfrm>
            <a:off x="2057400" y="2057400"/>
            <a:ext cx="56118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0" b="1">
                <a:latin typeface="Comic Sans MS" pitchFamily="66" charset="0"/>
              </a:rPr>
              <a:t>GLUCOSE</a:t>
            </a:r>
            <a:endParaRPr lang="en-US" sz="9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895600"/>
            <a:ext cx="8229600" cy="1143000"/>
          </a:xfrm>
        </p:spPr>
        <p:txBody>
          <a:bodyPr/>
          <a:lstStyle/>
          <a:p>
            <a:pPr eaLnBrk="1" hangingPunct="1"/>
            <a:r>
              <a:rPr lang="en-US" sz="11500" b="1" smtClean="0"/>
              <a:t>STROMA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95400"/>
            <a:ext cx="8229600" cy="4038600"/>
          </a:xfrm>
        </p:spPr>
        <p:txBody>
          <a:bodyPr/>
          <a:lstStyle/>
          <a:p>
            <a:pPr eaLnBrk="1" hangingPunct="1"/>
            <a:r>
              <a:rPr lang="en-US" sz="8800" b="1" smtClean="0"/>
              <a:t>THYLAKOID</a:t>
            </a:r>
            <a:br>
              <a:rPr lang="en-US" sz="8800" b="1" smtClean="0"/>
            </a:br>
            <a:r>
              <a:rPr lang="en-US" sz="8800" b="1" smtClean="0"/>
              <a:t>SPACE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4101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4102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5125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5126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6150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7173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7174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8"/>
          <p:cNvSpPr>
            <a:spLocks noChangeArrowheads="1"/>
          </p:cNvSpPr>
          <p:nvPr/>
        </p:nvSpPr>
        <p:spPr bwMode="auto">
          <a:xfrm>
            <a:off x="5334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Oval 8"/>
          <p:cNvSpPr>
            <a:spLocks noChangeArrowheads="1"/>
          </p:cNvSpPr>
          <p:nvPr/>
        </p:nvSpPr>
        <p:spPr bwMode="auto">
          <a:xfrm>
            <a:off x="3429000" y="3276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Rectangle 10"/>
          <p:cNvSpPr>
            <a:spLocks noChangeArrowheads="1"/>
          </p:cNvSpPr>
          <p:nvPr/>
        </p:nvSpPr>
        <p:spPr bwMode="auto">
          <a:xfrm>
            <a:off x="990600" y="38100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8197" name="Rectangle 11"/>
          <p:cNvSpPr>
            <a:spLocks noChangeArrowheads="1"/>
          </p:cNvSpPr>
          <p:nvPr/>
        </p:nvSpPr>
        <p:spPr bwMode="auto">
          <a:xfrm>
            <a:off x="4191000" y="37338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533400" y="990600"/>
            <a:ext cx="8305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latin typeface="Comic Sans MS" pitchFamily="66" charset="0"/>
              </a:rPr>
              <a:t>ADENOSINE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4"/>
          <p:cNvSpPr>
            <a:spLocks noChangeArrowheads="1"/>
          </p:cNvSpPr>
          <p:nvPr/>
        </p:nvSpPr>
        <p:spPr bwMode="auto">
          <a:xfrm>
            <a:off x="457200" y="3810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838200" y="8382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0" name="Oval 6"/>
          <p:cNvSpPr>
            <a:spLocks noChangeArrowheads="1"/>
          </p:cNvSpPr>
          <p:nvPr/>
        </p:nvSpPr>
        <p:spPr bwMode="auto">
          <a:xfrm>
            <a:off x="3276600" y="3048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6477000" y="9144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2" name="Oval 8"/>
          <p:cNvSpPr>
            <a:spLocks noChangeArrowheads="1"/>
          </p:cNvSpPr>
          <p:nvPr/>
        </p:nvSpPr>
        <p:spPr bwMode="auto">
          <a:xfrm>
            <a:off x="6096000" y="3810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3657600" y="838200"/>
            <a:ext cx="1828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457200" y="36576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Oval 8"/>
          <p:cNvSpPr>
            <a:spLocks noChangeArrowheads="1"/>
          </p:cNvSpPr>
          <p:nvPr/>
        </p:nvSpPr>
        <p:spPr bwMode="auto">
          <a:xfrm>
            <a:off x="3429000" y="35814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Oval 8"/>
          <p:cNvSpPr>
            <a:spLocks noChangeArrowheads="1"/>
          </p:cNvSpPr>
          <p:nvPr/>
        </p:nvSpPr>
        <p:spPr bwMode="auto">
          <a:xfrm>
            <a:off x="6248400" y="3505200"/>
            <a:ext cx="2514600" cy="2514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Rectangle 10"/>
          <p:cNvSpPr>
            <a:spLocks noChangeArrowheads="1"/>
          </p:cNvSpPr>
          <p:nvPr/>
        </p:nvSpPr>
        <p:spPr bwMode="auto">
          <a:xfrm>
            <a:off x="914400" y="4114800"/>
            <a:ext cx="1617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8" name="Rectangle 11"/>
          <p:cNvSpPr>
            <a:spLocks noChangeArrowheads="1"/>
          </p:cNvSpPr>
          <p:nvPr/>
        </p:nvSpPr>
        <p:spPr bwMode="auto">
          <a:xfrm>
            <a:off x="4267200" y="39624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  <p:sp>
        <p:nvSpPr>
          <p:cNvPr id="9229" name="Rectangle 12"/>
          <p:cNvSpPr>
            <a:spLocks noChangeArrowheads="1"/>
          </p:cNvSpPr>
          <p:nvPr/>
        </p:nvSpPr>
        <p:spPr bwMode="auto">
          <a:xfrm>
            <a:off x="7010400" y="3962400"/>
            <a:ext cx="1006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b="1">
                <a:latin typeface="Arial Rounded MT Bold" pitchFamily="34" charset="0"/>
              </a:rPr>
              <a:t>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156</Words>
  <Application>Microsoft Office PowerPoint</Application>
  <PresentationFormat>On-screen Show (4:3)</PresentationFormat>
  <Paragraphs>125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 Design</vt:lpstr>
      <vt:lpstr>Cards retrieved from : http://local.brookings.k12.sd.us/biology/teacherlinks/photosynactivities.htm</vt:lpstr>
      <vt:lpstr>Slide 2</vt:lpstr>
      <vt:lpstr>ATP SYNTHASE</vt:lpstr>
      <vt:lpstr>Slide 4</vt:lpstr>
      <vt:lpstr>Slide 5</vt:lpstr>
      <vt:lpstr>Slide 6</vt:lpstr>
      <vt:lpstr>Slide 7</vt:lpstr>
      <vt:lpstr>Slide 8</vt:lpstr>
      <vt:lpstr>Slide 9</vt:lpstr>
      <vt:lpstr>ETC</vt:lpstr>
      <vt:lpstr>ETC</vt:lpstr>
      <vt:lpstr>ETC</vt:lpstr>
      <vt:lpstr>ETC</vt:lpstr>
      <vt:lpstr>CO2</vt:lpstr>
      <vt:lpstr>CO2</vt:lpstr>
      <vt:lpstr>CO2</vt:lpstr>
      <vt:lpstr>WATER (H2O)</vt:lpstr>
      <vt:lpstr>NADP +</vt:lpstr>
      <vt:lpstr>NADP +</vt:lpstr>
      <vt:lpstr>NADP +</vt:lpstr>
      <vt:lpstr>NADP +</vt:lpstr>
      <vt:lpstr>NADP +</vt:lpstr>
      <vt:lpstr>Slide 23</vt:lpstr>
      <vt:lpstr>Slide 24</vt:lpstr>
      <vt:lpstr>Slide 25</vt:lpstr>
      <vt:lpstr>O</vt:lpstr>
      <vt:lpstr>PHOTOSYSTEM I</vt:lpstr>
      <vt:lpstr>PHOTOSYSTEM II</vt:lpstr>
      <vt:lpstr>CALVIN  CYCLE</vt:lpstr>
      <vt:lpstr>SUN</vt:lpstr>
      <vt:lpstr>Slide 31</vt:lpstr>
      <vt:lpstr>STROMA</vt:lpstr>
      <vt:lpstr>THYLAKOID SPACE</vt:lpstr>
    </vt:vector>
  </TitlesOfParts>
  <Company>Yeshiva Atlanta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Transport Chain in Mitochondria</dc:title>
  <dc:creator>Audra Brown Ward</dc:creator>
  <cp:lastModifiedBy>Dan</cp:lastModifiedBy>
  <cp:revision>40</cp:revision>
  <dcterms:created xsi:type="dcterms:W3CDTF">2007-11-24T03:49:26Z</dcterms:created>
  <dcterms:modified xsi:type="dcterms:W3CDTF">2011-02-01T06:59:21Z</dcterms:modified>
</cp:coreProperties>
</file>